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8" r:id="rId2"/>
    <p:sldId id="284" r:id="rId3"/>
    <p:sldId id="294" r:id="rId4"/>
    <p:sldId id="330" r:id="rId5"/>
    <p:sldId id="285" r:id="rId6"/>
    <p:sldId id="256" r:id="rId7"/>
    <p:sldId id="259" r:id="rId8"/>
    <p:sldId id="260" r:id="rId9"/>
    <p:sldId id="290" r:id="rId10"/>
    <p:sldId id="293" r:id="rId11"/>
    <p:sldId id="292" r:id="rId12"/>
    <p:sldId id="291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9" r:id="rId26"/>
    <p:sldId id="310" r:id="rId27"/>
    <p:sldId id="307" r:id="rId28"/>
    <p:sldId id="311" r:id="rId29"/>
    <p:sldId id="333" r:id="rId30"/>
    <p:sldId id="334" r:id="rId31"/>
    <p:sldId id="319" r:id="rId32"/>
    <p:sldId id="331" r:id="rId33"/>
    <p:sldId id="320" r:id="rId34"/>
    <p:sldId id="332" r:id="rId35"/>
    <p:sldId id="272" r:id="rId36"/>
    <p:sldId id="273" r:id="rId37"/>
    <p:sldId id="312" r:id="rId38"/>
    <p:sldId id="313" r:id="rId39"/>
    <p:sldId id="314" r:id="rId40"/>
    <p:sldId id="325" r:id="rId41"/>
    <p:sldId id="315" r:id="rId42"/>
    <p:sldId id="326" r:id="rId43"/>
    <p:sldId id="316" r:id="rId44"/>
    <p:sldId id="328" r:id="rId45"/>
    <p:sldId id="317" r:id="rId46"/>
    <p:sldId id="327" r:id="rId47"/>
    <p:sldId id="323" r:id="rId48"/>
    <p:sldId id="329" r:id="rId49"/>
    <p:sldId id="337" r:id="rId50"/>
    <p:sldId id="28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FF898-D404-CF8D-ADF2-028593D9BB18}" v="12" dt="2025-06-18T19:43:09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5"/>
    <p:restoredTop sz="86964"/>
  </p:normalViewPr>
  <p:slideViewPr>
    <p:cSldViewPr snapToGrid="0" snapToObjects="1">
      <p:cViewPr varScale="1">
        <p:scale>
          <a:sx n="100" d="100"/>
          <a:sy n="100" d="100"/>
        </p:scale>
        <p:origin x="20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FB29-0416-3A4A-83DA-CE529BE9DA33}" type="datetimeFigureOut">
              <a:rPr lang="en-US" smtClean="0"/>
              <a:t>6/19/2025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01E40-B48E-8245-8A8E-2943388FDA9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310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CD0C3-AD04-EE46-A0DA-96E0C58DDB9B}" type="datetimeFigureOut">
              <a:rPr lang="en-US" smtClean="0"/>
              <a:t>6/19/2025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1849B-3F06-4142-A856-3F515988007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96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aseline="0" dirty="0"/>
              <a:t>Correcciones:</a:t>
            </a:r>
            <a:br>
              <a:rPr lang="es-ES_tradnl" baseline="0" dirty="0"/>
            </a:br>
            <a:endParaRPr lang="es-ES_tradnl" baseline="0" dirty="0"/>
          </a:p>
          <a:p>
            <a:r>
              <a:rPr lang="es-ES_tradnl" baseline="0" dirty="0"/>
              <a:t>Lo de la pagina web en la contraportada</a:t>
            </a:r>
          </a:p>
          <a:p>
            <a:r>
              <a:rPr lang="es-ES_tradnl" baseline="0" dirty="0"/>
              <a:t>Los emblemas de los auspiciadores en el centro</a:t>
            </a:r>
          </a:p>
          <a:p>
            <a:r>
              <a:rPr lang="es-ES_tradnl" baseline="0" dirty="0"/>
              <a:t>Eliminas CCA ya que el SEA es 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1825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522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174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9630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5148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3993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0009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6446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2506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764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prstClr val="black"/>
                </a:solidFill>
              </a:rPr>
              <a:t>Corrección: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prstClr val="black"/>
                </a:solidFill>
              </a:rPr>
              <a:t>La guía incluye las gramíneas y leguminosas nativas y naturalizadas, y las gramíneas mejoradas mas utilizadas actualmente en Puerto Rico.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prstClr val="black"/>
                </a:solidFill>
              </a:rPr>
              <a:t>Cambiar el web page en todas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122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8854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7963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3187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9739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2116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0790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9251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6359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3932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876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>
                <a:solidFill>
                  <a:prstClr val="black"/>
                </a:solidFill>
              </a:rPr>
              <a:t>Correcciónes</a:t>
            </a:r>
            <a:r>
              <a:rPr lang="es-ES_tradnl" dirty="0">
                <a:solidFill>
                  <a:prstClr val="black"/>
                </a:solidFill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/>
              <a:t>“Esta institución es un proveedor de igualdad de oportunidades” – PORQUE PONES ESTO??? Si es por los que nos dieron los $$ se coloca al final Se lo </a:t>
            </a:r>
            <a:r>
              <a:rPr lang="es-ES_tradnl" sz="1200" dirty="0" err="1"/>
              <a:t>eilimine</a:t>
            </a:r>
            <a:endParaRPr lang="es-ES_tradnl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/>
              <a:t>Elimine los símbolos de los </a:t>
            </a:r>
            <a:r>
              <a:rPr lang="es-ES_tradnl" sz="1200" dirty="0" err="1"/>
              <a:t>aupiciadores</a:t>
            </a:r>
            <a:r>
              <a:rPr lang="es-ES_tradnl" sz="1200" dirty="0"/>
              <a:t>. Solo a principio y al final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0128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3676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6723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6204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4797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7941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2519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0031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704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solidFill>
                  <a:prstClr val="black"/>
                </a:solidFill>
              </a:rPr>
              <a:t>Corrección:</a:t>
            </a:r>
          </a:p>
          <a:p>
            <a:r>
              <a:rPr lang="es-ES_tradnl" dirty="0"/>
              <a:t>Elimine lo de igual…..</a:t>
            </a:r>
          </a:p>
          <a:p>
            <a:endParaRPr lang="es-ES_tradnl" dirty="0"/>
          </a:p>
          <a:p>
            <a:r>
              <a:rPr lang="es-ES_tradnl" dirty="0"/>
              <a:t>Te </a:t>
            </a:r>
            <a:r>
              <a:rPr lang="es-ES_tradnl" dirty="0" err="1"/>
              <a:t>organize</a:t>
            </a:r>
            <a:r>
              <a:rPr lang="es-ES_tradnl" dirty="0"/>
              <a:t> un poco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2892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8490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84497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17888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401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11839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10344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66594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482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0209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49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692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Azul peces</a:t>
            </a:r>
          </a:p>
          <a:p>
            <a:r>
              <a:rPr lang="es-ES_tradnl" baseline="0" dirty="0"/>
              <a:t>violeta </a:t>
            </a:r>
            <a:r>
              <a:rPr lang="es-ES_tradnl" baseline="0"/>
              <a:t>reptiles </a:t>
            </a:r>
            <a:endParaRPr lang="es-ES_trad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493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615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1849B-3F06-4142-A856-3F515988007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4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7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2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8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4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5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7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June 19,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61000">
              <a:srgbClr val="FFFFFF"/>
            </a:gs>
          </a:gsLst>
          <a:lin ang="59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19,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9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77.tiff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G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"/>
                <a:cs typeface="Baskerville"/>
              </a:rPr>
              <a:t>UĺA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DE CAMPO  </a:t>
            </a:r>
          </a:p>
          <a:p>
            <a:pPr algn="ctr"/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PARA LA SELECCIÓN DE FORRAJES TROPICALES:</a:t>
            </a:r>
          </a:p>
          <a:p>
            <a:pPr algn="ctr"/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GRAMÍNEAS Y LEGUMINOSAS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736498"/>
            <a:ext cx="9144000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/>
              <a:t>	GRAMÍNEAS (</a:t>
            </a:r>
            <a:r>
              <a:rPr lang="es-ES_tradnl" b="1" dirty="0" err="1"/>
              <a:t>Poaceae</a:t>
            </a:r>
            <a:r>
              <a:rPr lang="es-ES_tradnl" b="1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05830"/>
            <a:ext cx="9144000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		</a:t>
            </a:r>
            <a:r>
              <a:rPr lang="es-ES_tradnl" b="1" dirty="0"/>
              <a:t>LEGUMINOSAS (</a:t>
            </a:r>
            <a:r>
              <a:rPr lang="es-ES_tradnl" b="1" dirty="0" err="1"/>
              <a:t>Fabaceae</a:t>
            </a:r>
            <a:r>
              <a:rPr lang="es-ES_tradnl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339832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PR" b="1" dirty="0"/>
              <a:t>INFORMACIÓN GENERAL</a:t>
            </a:r>
          </a:p>
        </p:txBody>
      </p:sp>
      <p:sp>
        <p:nvSpPr>
          <p:cNvPr id="3" name="Rectangle 2"/>
          <p:cNvSpPr/>
          <p:nvPr/>
        </p:nvSpPr>
        <p:spPr>
          <a:xfrm>
            <a:off x="411450" y="3935151"/>
            <a:ext cx="836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R" sz="2000" dirty="0">
                <a:solidFill>
                  <a:prstClr val="black"/>
                </a:solidFill>
              </a:rPr>
              <a:t>Dr. Alfredo Aponte</a:t>
            </a:r>
            <a:r>
              <a:rPr lang="es-PR" sz="2000" baseline="30000" dirty="0">
                <a:solidFill>
                  <a:prstClr val="black"/>
                </a:solidFill>
              </a:rPr>
              <a:t>1</a:t>
            </a:r>
            <a:r>
              <a:rPr lang="es-PR" sz="2000" dirty="0">
                <a:solidFill>
                  <a:prstClr val="black"/>
                </a:solidFill>
              </a:rPr>
              <a:t>, Prof. Aixa Rivera</a:t>
            </a:r>
            <a:r>
              <a:rPr lang="es-PR" sz="2000" baseline="30000" dirty="0">
                <a:solidFill>
                  <a:prstClr val="black"/>
                </a:solidFill>
              </a:rPr>
              <a:t>1</a:t>
            </a:r>
            <a:r>
              <a:rPr lang="es-PR" sz="2000" dirty="0">
                <a:solidFill>
                  <a:prstClr val="black"/>
                </a:solidFill>
              </a:rPr>
              <a:t> y Prof. Edwin Mas</a:t>
            </a:r>
            <a:r>
              <a:rPr lang="es-PR" sz="2000" baseline="30000" dirty="0">
                <a:solidFill>
                  <a:prstClr val="black"/>
                </a:solidFill>
              </a:rPr>
              <a:t>2</a:t>
            </a:r>
            <a:br>
              <a:rPr lang="es-PR" sz="2000" baseline="30000" dirty="0">
                <a:solidFill>
                  <a:prstClr val="black"/>
                </a:solidFill>
              </a:rPr>
            </a:br>
            <a:r>
              <a:rPr lang="es-PR" sz="2000" baseline="30000" dirty="0">
                <a:solidFill>
                  <a:prstClr val="black"/>
                </a:solidFill>
              </a:rPr>
              <a:t>1</a:t>
            </a:r>
            <a:r>
              <a:rPr lang="es-PR" sz="2000" dirty="0">
                <a:solidFill>
                  <a:prstClr val="black"/>
                </a:solidFill>
              </a:rPr>
              <a:t>Especialistas Adscritos al Servicio de Extensión Agrícola, UPRM</a:t>
            </a:r>
            <a:br>
              <a:rPr lang="es-PR" sz="2000" dirty="0">
                <a:solidFill>
                  <a:prstClr val="black"/>
                </a:solidFill>
              </a:rPr>
            </a:br>
            <a:r>
              <a:rPr lang="es-PR" sz="2000" baseline="30000" dirty="0">
                <a:solidFill>
                  <a:prstClr val="black"/>
                </a:solidFill>
              </a:rPr>
              <a:t>2</a:t>
            </a:r>
            <a:r>
              <a:rPr lang="es-PR" sz="2000" dirty="0">
                <a:solidFill>
                  <a:prstClr val="black"/>
                </a:solidFill>
              </a:rPr>
              <a:t>Especialista del Servicio de Conservación de Recursos Naturales (NRCS-USDA)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D91C9D-22F1-464B-86BC-A880F7721A4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325" y="5357813"/>
            <a:ext cx="865716" cy="12480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9D370-DC5A-0440-92D0-1B718FC458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112" y="5797943"/>
            <a:ext cx="1567783" cy="760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100A31-43A4-874D-9B68-1F15D92621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722"/>
          <a:stretch/>
        </p:blipFill>
        <p:spPr>
          <a:xfrm>
            <a:off x="1522840" y="5972175"/>
            <a:ext cx="1574851" cy="681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AC67A4-7882-6444-A772-7D452644D042}"/>
              </a:ext>
            </a:extLst>
          </p:cNvPr>
          <p:cNvPicPr/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023" y="5653693"/>
            <a:ext cx="2570812" cy="985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0E20AC-5B63-2646-B4EE-0F4876D9F9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99" y="5648181"/>
            <a:ext cx="1123197" cy="10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196264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conocido como pasto aguja o humidícola común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estolonífero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40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4.8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utilizacion: pastar o cortar a no menos de 6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5%	     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alta,   pH bajo: moderada, encharcamiento: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</a:t>
            </a:r>
          </a:p>
        </p:txBody>
      </p:sp>
    </p:spTree>
    <p:extLst>
      <p:ext uri="{BB962C8B-B14F-4D97-AF65-F5344CB8AC3E}">
        <p14:creationId xmlns:p14="http://schemas.microsoft.com/office/powerpoint/2010/main" val="136939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Llanero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65" y="4689573"/>
            <a:ext cx="601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2465" y="45142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https://landforwildlifetopend.files.wordpress.com/2015/03/humidicola-01.jpg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" y="1492077"/>
            <a:ext cx="4207424" cy="364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104" y="2178763"/>
            <a:ext cx="4552322" cy="284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405534" y="475099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http://sementesalvorada.com/sementes/brachiaria-humidicola-cv-llanero/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89765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Llanero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015519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conocido como pasto aguja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estolonífero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adaptada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40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6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6%	     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alta,  pH bajo: moderada, encharcamiento: alta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5.5 lb/cuerda de semillas de alto valor cultural</a:t>
            </a:r>
          </a:p>
        </p:txBody>
      </p:sp>
    </p:spTree>
    <p:extLst>
      <p:ext uri="{BB962C8B-B14F-4D97-AF65-F5344CB8AC3E}">
        <p14:creationId xmlns:p14="http://schemas.microsoft.com/office/powerpoint/2010/main" val="199171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Xaraes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(Toledo)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65" y="4689573"/>
            <a:ext cx="601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5534" y="475099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http://sementesalvorada.com/sementes/brachiaria-humidicola-cv-llanero/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02" y="1460335"/>
            <a:ext cx="4105578" cy="410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858590" y="5293811"/>
            <a:ext cx="390498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https://imponagroj.com/catalogo-productos/product-category/brachiaria-brizantha-cv-xaras-blindada/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9" y="791964"/>
            <a:ext cx="4651391" cy="276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218890" y="4346379"/>
            <a:ext cx="14398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https://lojacaicara.bbshop.com.br/mg-5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17203" y="3159410"/>
            <a:ext cx="2396159" cy="319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842642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PR" sz="3600" i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Xaraes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(Toledo)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081964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conocido como pasto Toledo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7.5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6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12%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moderada,  pH bajo: baja,                	    	          encharcamiento: media  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191790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Piata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65" y="4689573"/>
            <a:ext cx="601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5534" y="475099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http://sementesalvorada.com/sementes/brachiaria-humidicola-cv-llanero/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277" y="1544022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55" y="1741548"/>
            <a:ext cx="4694700" cy="35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365794" y="4944806"/>
            <a:ext cx="440409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http://ruralcentro.uol.com.br/noticias/quem-sabe-responde-brachiaria-e-panicum-sao-o-mesmo-capim-47635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50277" y="507790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http://www.semillasmagna.com/</a:t>
            </a:r>
            <a:r>
              <a:rPr lang="en-US" sz="600" dirty="0" err="1">
                <a:solidFill>
                  <a:schemeClr val="bg1"/>
                </a:solidFill>
              </a:rPr>
              <a:t>productos</a:t>
            </a:r>
            <a:r>
              <a:rPr lang="en-US" sz="600" dirty="0">
                <a:solidFill>
                  <a:schemeClr val="bg1"/>
                </a:solidFill>
              </a:rPr>
              <a:t>/</a:t>
            </a:r>
            <a:r>
              <a:rPr lang="en-US" sz="600" dirty="0" err="1">
                <a:solidFill>
                  <a:schemeClr val="bg1"/>
                </a:solidFill>
              </a:rPr>
              <a:t>pastos</a:t>
            </a:r>
            <a:r>
              <a:rPr lang="en-US" sz="600" dirty="0">
                <a:solidFill>
                  <a:schemeClr val="bg1"/>
                </a:solidFill>
              </a:rPr>
              <a:t>-y-</a:t>
            </a:r>
            <a:r>
              <a:rPr lang="en-US" sz="600" dirty="0" err="1">
                <a:solidFill>
                  <a:schemeClr val="bg1"/>
                </a:solidFill>
              </a:rPr>
              <a:t>forrajes</a:t>
            </a:r>
            <a:r>
              <a:rPr lang="en-US" sz="600" dirty="0">
                <a:solidFill>
                  <a:schemeClr val="bg1"/>
                </a:solidFill>
              </a:rPr>
              <a:t>/</a:t>
            </a:r>
            <a:r>
              <a:rPr lang="en-US" sz="600" dirty="0" err="1">
                <a:solidFill>
                  <a:schemeClr val="bg1"/>
                </a:solidFill>
              </a:rPr>
              <a:t>brachiaria</a:t>
            </a:r>
            <a:r>
              <a:rPr lang="en-US" sz="600" dirty="0">
                <a:solidFill>
                  <a:schemeClr val="bg1"/>
                </a:solidFill>
              </a:rPr>
              <a:t>-</a:t>
            </a:r>
            <a:r>
              <a:rPr lang="en-US" sz="600" dirty="0" err="1">
                <a:solidFill>
                  <a:schemeClr val="bg1"/>
                </a:solidFill>
              </a:rPr>
              <a:t>brizantha</a:t>
            </a:r>
            <a:r>
              <a:rPr lang="en-US" sz="600" dirty="0">
                <a:solidFill>
                  <a:schemeClr val="bg1"/>
                </a:solidFill>
              </a:rPr>
              <a:t>-cv-</a:t>
            </a:r>
            <a:r>
              <a:rPr lang="en-US" sz="600" dirty="0" err="1">
                <a:solidFill>
                  <a:schemeClr val="bg1"/>
                </a:solidFill>
              </a:rPr>
              <a:t>piatá</a:t>
            </a:r>
            <a:r>
              <a:rPr lang="en-US" sz="600" dirty="0">
                <a:solidFill>
                  <a:schemeClr val="bg1"/>
                </a:solidFill>
              </a:rPr>
              <a:t>-</a:t>
            </a:r>
            <a:r>
              <a:rPr lang="en-US" sz="600" dirty="0" err="1">
                <a:solidFill>
                  <a:schemeClr val="bg1"/>
                </a:solidFill>
              </a:rPr>
              <a:t>nucleada</a:t>
            </a:r>
            <a:r>
              <a:rPr lang="en-US" sz="600" dirty="0">
                <a:solidFill>
                  <a:schemeClr val="bg1"/>
                </a:solidFill>
              </a:rPr>
              <a:t>-detail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54901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Piatá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139110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45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6.0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10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 12%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moderada,  pH bajo: baja,                 	            	         encharcamiento: media,  sombra: moderada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963905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Marandú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65" y="4689573"/>
            <a:ext cx="601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5534" y="475099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http://sementesalvorada.com/sementes/brachiaria-humidicola-cv-llanero/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44" y="980929"/>
            <a:ext cx="3518135" cy="532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02" y="3108213"/>
            <a:ext cx="3181720" cy="318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73FB986-EB2E-4A19-8F0C-5A94476308D1}"/>
              </a:ext>
            </a:extLst>
          </p:cNvPr>
          <p:cNvSpPr/>
          <p:nvPr/>
        </p:nvSpPr>
        <p:spPr>
          <a:xfrm>
            <a:off x="938799" y="5925435"/>
            <a:ext cx="2575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600" dirty="0">
                <a:solidFill>
                  <a:prstClr val="white"/>
                </a:solidFill>
                <a:latin typeface="Trebuchet MS" panose="020B0603020202020204"/>
              </a:rPr>
              <a:t>http://sementesalvorada.com/sementes/brachiaria-brizantha-cv-marandu/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0847CB-9403-41DB-B1AB-A6090FFDD679}"/>
              </a:ext>
            </a:extLst>
          </p:cNvPr>
          <p:cNvSpPr/>
          <p:nvPr/>
        </p:nvSpPr>
        <p:spPr>
          <a:xfrm>
            <a:off x="5005687" y="5828268"/>
            <a:ext cx="2398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600" dirty="0">
                <a:solidFill>
                  <a:prstClr val="white"/>
                </a:solidFill>
                <a:latin typeface="Trebuchet MS" panose="020B0603020202020204"/>
              </a:rPr>
              <a:t>https://www.feedipedia.org/content/bread-grass-brachiaria-brizantha-cv-marandu-brazil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189" y="872845"/>
            <a:ext cx="3349609" cy="228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583507" y="2743199"/>
            <a:ext cx="32962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http://sementesagromax.com.br/Produtos/brachiara-brizanta-mandaru-braquiarao/#.W8X9CvZFyUk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07514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brizantha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Marandú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996241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6.0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10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 10%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moderada,  pH bajo: baja,                 	            	         encharcamiento: media,  sombra: moderada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343881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Mavuno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5534" y="475099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http://sementesalvorada.com/sementes/brachiaria-humidicola-cv-llanero/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15" y="1973295"/>
            <a:ext cx="4223019" cy="296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55B3B9-DB15-4314-B968-203EEF7AF9E3}"/>
              </a:ext>
            </a:extLst>
          </p:cNvPr>
          <p:cNvSpPr/>
          <p:nvPr/>
        </p:nvSpPr>
        <p:spPr>
          <a:xfrm>
            <a:off x="254245" y="4658662"/>
            <a:ext cx="28575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600" dirty="0">
                <a:solidFill>
                  <a:schemeClr val="bg1"/>
                </a:solidFill>
                <a:latin typeface="Trebuchet MS" panose="020B0603020202020204"/>
              </a:rPr>
              <a:t>http://www.peman.com.ar/es/productos/híbrida-</a:t>
            </a:r>
            <a:r>
              <a:rPr lang="es-PR" sz="600" dirty="0" err="1">
                <a:solidFill>
                  <a:schemeClr val="bg1"/>
                </a:solidFill>
                <a:latin typeface="Trebuchet MS" panose="020B0603020202020204"/>
              </a:rPr>
              <a:t>mavuno</a:t>
            </a:r>
            <a:endParaRPr lang="es-PR" sz="600" dirty="0">
              <a:solidFill>
                <a:schemeClr val="bg1"/>
              </a:solidFill>
              <a:latin typeface="Trebuchet MS" panose="020B0603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569" y="1955316"/>
            <a:ext cx="4487965" cy="298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00227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1027" y="3543975"/>
            <a:ext cx="7045693" cy="246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s-PR" dirty="0">
                <a:solidFill>
                  <a:prstClr val="black"/>
                </a:solidFill>
              </a:rPr>
              <a:t>Esta guía de campo ha sido diseñada para asistir a agricultores, profesionales de la agricultura y estudiantes durante el proceso de seleccionar forrajes tropicales para el establecimiento y mantenimiento de pasturas para corte o pastoreo. La guía incluye las gramíneas y leguminosas nativas y naturalizadas, y las gramíneas mejoradas mas utilizadas actualmente en Puerto Rico. 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s-PR" dirty="0">
                <a:solidFill>
                  <a:prstClr val="black"/>
                </a:solidFill>
              </a:rPr>
              <a:t>La guía provee información de las características de cada especie desde el punto de vista de manejo agropecuario, para más información favor de </a:t>
            </a:r>
            <a:r>
              <a:rPr lang="es-PR" dirty="0" err="1">
                <a:solidFill>
                  <a:prstClr val="black"/>
                </a:solidFill>
              </a:rPr>
              <a:t>accesar</a:t>
            </a:r>
            <a:r>
              <a:rPr lang="es-PR" dirty="0">
                <a:solidFill>
                  <a:prstClr val="black"/>
                </a:solidFill>
              </a:rPr>
              <a:t> nuestra página electrónica: </a:t>
            </a:r>
            <a:r>
              <a:rPr lang="es-PR" dirty="0"/>
              <a:t>www.uprm.edu/sea</a:t>
            </a:r>
            <a:endParaRPr lang="es-PR" strike="sngStrike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193431"/>
            <a:ext cx="7772400" cy="3446584"/>
          </a:xfrm>
          <a:noFill/>
        </p:spPr>
        <p:txBody>
          <a:bodyPr>
            <a:normAutofit/>
          </a:bodyPr>
          <a:lstStyle/>
          <a:p>
            <a:pPr algn="ctr"/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Guía de Campo</a:t>
            </a:r>
            <a:b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Para la Selección de Forrajes Tropicales: </a:t>
            </a:r>
            <a:b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Gramíneas y Leguminosas</a:t>
            </a:r>
            <a:b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b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Dr. Alfredo Aponte</a:t>
            </a:r>
            <a: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Prof. Aixa Rivera</a:t>
            </a:r>
            <a: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y Prof. Edwin Mas</a:t>
            </a:r>
            <a: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</a:t>
            </a:r>
            <a:b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Especialistas Adscritos al Servicio de Extension Agricola, UPRM</a:t>
            </a:r>
            <a:b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s-PR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Especialista del Servicio de Conservación de Recursos Naturales (NRCS-USDA)</a:t>
            </a:r>
            <a:br>
              <a:rPr lang="es-PR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s-PR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221055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cv. 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Mavuno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196264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31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6.8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10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15%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 salivazo: alta,  sequía: alta,  pH bajo: alta,  encharcamiento: baja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Densidad siembra: 8.0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341890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Cayman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372" y="1892505"/>
            <a:ext cx="4009981" cy="300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49" y="1534201"/>
            <a:ext cx="4692722" cy="351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393618" y="4791635"/>
            <a:ext cx="13773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https://www.tropseeds.com/cayman/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11903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Cayman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810498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conocido como Yacaré o cv. </a:t>
            </a:r>
            <a:r>
              <a:rPr lang="en-US" dirty="0"/>
              <a:t>CIAT BR 02/1752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-decumbente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45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6.5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ensilaje,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10 a 12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15%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 salivazo: alta,  sequía: media,  pH bajo: alta,  encharcamiento: alta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Densidad siembra: 8.0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173428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Mulato II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9402" y="572151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https://www.feedipedia.org/node/585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618" y="4791635"/>
            <a:ext cx="13773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https://www.tropseeds.com/cayman/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849" y="729265"/>
            <a:ext cx="24765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551058" y="2924140"/>
            <a:ext cx="113204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http://www.pastomulato.es/6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3032" y="5274124"/>
            <a:ext cx="1415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https://www.tropseeds.com/mulato-ii/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83" y="1160216"/>
            <a:ext cx="4434379" cy="443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457924" y="5241226"/>
            <a:ext cx="31130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https://www.ubonforageseeds.com/en/seeds/tanzania/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770" y="3161472"/>
            <a:ext cx="3986747" cy="299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5057811" y="5773154"/>
            <a:ext cx="31130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https://www.ubonforageseeds.com/en/seeds/tanzania/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56575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cv.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Mulato II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4860" y="1015519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Gramínea: conocido Mulato 2 o cv. </a:t>
            </a:r>
            <a:r>
              <a:rPr lang="en-US" dirty="0"/>
              <a:t>CIAT 36087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macolla, estolonífero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10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ensilaje,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menosde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12%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 salivazo: alta,  sequía: alta,  pH bajo: alta,  encharcamiento: baja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Densidad siembra: 8.0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134452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Megathyrsus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maximus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Mombasa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9402" y="572151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https://www.feedipedia.org/node/585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618" y="4791635"/>
            <a:ext cx="13773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https://www.tropseeds.com/cayman/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144" y="807616"/>
            <a:ext cx="3381204" cy="253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292970" y="2915338"/>
            <a:ext cx="2914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https://zoovetesmipasion.com/pastos-y-forrajes/tipos-de-pastos/pasto-guinea-mombasa-panicum-maximum-jacq/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10" y="1645027"/>
            <a:ext cx="4989675" cy="374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393618" y="504716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https://www.ubonforageseeds.com/en/seeds/mombasa/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144" y="3359632"/>
            <a:ext cx="3604317" cy="270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5335384" y="567720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https://www.ubonforageseeds.com/en/seeds/mombasa/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647712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Megathyrsus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maximus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Mombasa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981948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hierba guinea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matojo cespitoso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32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13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8 a10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14%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media,  sequía: moderada,  pH bajo: baja,          	         	          encharcamiento: baja, sombra: moderada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a 8.0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376460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38" y="1306933"/>
            <a:ext cx="4080076" cy="40800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593" y="766826"/>
            <a:ext cx="3687701" cy="276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Megathyrsus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maximus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Tanzania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593" y="3532602"/>
            <a:ext cx="3827664" cy="287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4980315" y="6022004"/>
            <a:ext cx="15856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https://www.tropseeds.com/tanzania-grass/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24686" y="3235229"/>
            <a:ext cx="31130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https://www.ubonforageseeds.com/en/seeds/tanzania/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77600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Megathyrsus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maximus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cv.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Tanzania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810498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hierba guinea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matojo cespitoso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32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10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8 a10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14%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media,  sequía: moderada,  pH bajo: baja,          	         	          encharcamiento: baja, sombra: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a 8.0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31861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cv.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Camello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71593" y="5577682"/>
            <a:ext cx="15856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https://www.tropseeds.com/tanzania-grass/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36" y="3632005"/>
            <a:ext cx="3037138" cy="303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36" y="860900"/>
            <a:ext cx="2778721" cy="277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52" y="1019846"/>
            <a:ext cx="4742502" cy="474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66214" y="334074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http://www.grupopapalotla.com/producto-camello.html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903" y="538474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http://www.grupopapalotla.com/producto-camello.html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6214" y="636659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http://www.grupopapalotla.com/producto-camello.html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71283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63" y="2123129"/>
            <a:ext cx="2890834" cy="190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527628" y="3644978"/>
            <a:ext cx="2687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https://elmundoysusplantas.blogspot.com/2010/04/insectos-plaga-y-enfermedades-en-pastos.html#.W89pdPZFyUk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40" y="4003863"/>
            <a:ext cx="1841025" cy="245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2" name="TextBox 21"/>
          <p:cNvSpPr txBox="1"/>
          <p:nvPr/>
        </p:nvSpPr>
        <p:spPr>
          <a:xfrm>
            <a:off x="164860" y="844573"/>
            <a:ext cx="8814279" cy="117981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Conocido como salivazo o gusano de otoño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Plaga más común en pastos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marrón con rayas azules en el dorso y líneas amarillo-verdosas laterales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400" y="2366092"/>
            <a:ext cx="5115139" cy="3702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451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/>
              <a:t>Spodoptera</a:t>
            </a:r>
            <a:r>
              <a:rPr lang="en-US" sz="3600" i="1" dirty="0"/>
              <a:t> </a:t>
            </a:r>
            <a:r>
              <a:rPr lang="en-US" sz="3600" i="1" dirty="0" err="1"/>
              <a:t>frugiperda</a:t>
            </a:r>
            <a:endParaRPr lang="en-US" sz="3600" i="1" dirty="0"/>
          </a:p>
        </p:txBody>
      </p:sp>
      <p:sp>
        <p:nvSpPr>
          <p:cNvPr id="9" name="Rectangle 8"/>
          <p:cNvSpPr/>
          <p:nvPr/>
        </p:nvSpPr>
        <p:spPr>
          <a:xfrm>
            <a:off x="3792368" y="607279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http://semillasvalle.com/site/blog/control-de-spodoptera-frugiperda-en-los-cultivos-de-maiz/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35156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híbrido cv.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Camello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810498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camello, hibrido desarrollado para zonas secas o áridas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decumbente estolonífero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25 a 30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12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6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14 a 18%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alta,  sequía: alta,  pH bajo: alta,          	         	          encharcamiento: baja, sombra: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373205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Chloris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gayana</a:t>
            </a:r>
            <a:endParaRPr lang="es-ES_tradn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71593" y="5577682"/>
            <a:ext cx="15856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https://www.tropseeds.com/tanzania-grass/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16" y="1845237"/>
            <a:ext cx="4868134" cy="3651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617" y="860900"/>
            <a:ext cx="3629976" cy="272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617" y="3583382"/>
            <a:ext cx="3544521" cy="265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269400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Chloris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gayana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810498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hierba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Rhodes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cultivares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Callide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Pioneer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erecta,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-decumbente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25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4 a 6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 y pastoreo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4 pulgadas del suelo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6%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media,  sequía: alta,  pH bajo: baja,          	         	          encharcamiento: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2.0 a 5.0 lb/cuerda de semillas de alto valor cultural </a:t>
            </a:r>
          </a:p>
        </p:txBody>
      </p:sp>
    </p:spTree>
    <p:extLst>
      <p:ext uri="{BB962C8B-B14F-4D97-AF65-F5344CB8AC3E}">
        <p14:creationId xmlns:p14="http://schemas.microsoft.com/office/powerpoint/2010/main" val="1570681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Dichanthium annulatum</a:t>
            </a:r>
            <a:endParaRPr lang="es-ES_tradn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71593" y="5577682"/>
            <a:ext cx="15856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https://www.tropseeds.com/tanzania-grass/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544" y="1011480"/>
            <a:ext cx="1873264" cy="253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043" y="1100324"/>
            <a:ext cx="1917252" cy="244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619" y="3510671"/>
            <a:ext cx="2250478" cy="300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63" y="1460407"/>
            <a:ext cx="4968031" cy="372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80396" y="3200309"/>
            <a:ext cx="2734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000" dirty="0"/>
              <a:t>Foto:  Prof. Edwin Mas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19359" y="6389501"/>
            <a:ext cx="2734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000" dirty="0"/>
              <a:t>Cortesía Prof. Edwin Mas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86563" y="3241860"/>
            <a:ext cx="2734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000" dirty="0"/>
              <a:t>Foto: Prof. Edwin Mas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579780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Dichanthium annulatum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810498"/>
            <a:ext cx="8814279" cy="538096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hierba vía o pajón, una de las pocas gramíneas que crecen en la zona seca de Puerto Rico sin riego. Cultivares mejorados ‘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Marvel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8’, ‘PMT 587’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macollo, formando estolones en ocasiones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desde 12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1 a 2.5 ton MS/cuerda/año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 y pastoreo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se recomienda cortar a no menos de 4 pulgadas del suelo.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se ha reportado niveles desde 2%  hasta 6% 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bajo: baja, encharcamiento: baja, salinidad: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semilla difícil de adquirir 4 lb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cuerda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semilla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alto valor cultural 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01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Stylosanthes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guianensis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cv.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Ubon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Stylo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37" y="2076280"/>
            <a:ext cx="4936276" cy="32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213" y="938511"/>
            <a:ext cx="3795368" cy="253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74" y="3530269"/>
            <a:ext cx="3125295" cy="312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349624" y="501639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https://www.ubonforageseeds.com/en/seeds/stylo/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170237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Stylosanthes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guianensis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cv. </a:t>
            </a:r>
            <a:r>
              <a:rPr lang="es-ES_tradnl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Ubon</a:t>
            </a:r>
            <a:r>
              <a:rPr lang="es-ES_tradnl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Stylo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perenne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-erecta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31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8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corte y acarreo. Se adapta a asociaciones con gramíneas especialmente con algunas </a:t>
            </a:r>
            <a:r>
              <a:rPr lang="es-PR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urochloas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porte erecto.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8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hojas 20% y tallos 14%	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bajo: alta, encharcamiento: baja, sombra: moderada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4.0 lb/cuerda monocultivo y 2.0 lb/cuerda asociación </a:t>
            </a:r>
          </a:p>
        </p:txBody>
      </p:sp>
    </p:spTree>
    <p:extLst>
      <p:ext uri="{BB962C8B-B14F-4D97-AF65-F5344CB8AC3E}">
        <p14:creationId xmlns:p14="http://schemas.microsoft.com/office/powerpoint/2010/main" val="3915115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Desmanthus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sp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57" y="1153241"/>
            <a:ext cx="3848414" cy="513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374" y="1153241"/>
            <a:ext cx="3562660" cy="267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292" y="3890513"/>
            <a:ext cx="3515804" cy="260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61757" y="5900738"/>
            <a:ext cx="368163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https://commons.wikimedia.org/wiki/File:Desmanthus_leptophyllus_1142.JPG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463808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Desmanthus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sp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015519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también conocida como </a:t>
            </a:r>
            <a:r>
              <a:rPr lang="es-P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Desmanto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existe el cv. Marc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arbustiva, erecta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baja y tolera alcalinidad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20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2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pastoreo, corte y acarreo. Se adapta a asociaciones con gramíneas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10 a 12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hojas 24%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alto: alta, encharcamiento: baja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1 a 2 lb/cuerda asociación </a:t>
            </a:r>
          </a:p>
        </p:txBody>
      </p:sp>
    </p:spTree>
    <p:extLst>
      <p:ext uri="{BB962C8B-B14F-4D97-AF65-F5344CB8AC3E}">
        <p14:creationId xmlns:p14="http://schemas.microsoft.com/office/powerpoint/2010/main" val="2996746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3600" i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Lablab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purpureus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endParaRPr lang="es-ES_tradnl" sz="3600" i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142" y="1052860"/>
            <a:ext cx="2357900" cy="23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791843" y="3069246"/>
            <a:ext cx="2620108" cy="285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https://www.eljardinensupuerta.es/lablab---frijol-de-egipto---chaucha-japonesa---lablab-purpureus---10-semillas---spg-20621-p.asp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10" y="1323201"/>
            <a:ext cx="5190984" cy="389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462" y="3502824"/>
            <a:ext cx="3278240" cy="284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619672" y="5943380"/>
            <a:ext cx="66075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seedranch.com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444" y="4796135"/>
            <a:ext cx="66075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seedranch.com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15805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2" name="TextBox 21"/>
          <p:cNvSpPr txBox="1"/>
          <p:nvPr/>
        </p:nvSpPr>
        <p:spPr>
          <a:xfrm>
            <a:off x="164860" y="844573"/>
            <a:ext cx="8814279" cy="1015663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valor cultural es un indicador de la calidad de la semilla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 la cantidad de semilla pura viva, semilla con una alta probabilidad de germinación bajo condiciones de clima y suelo ideales.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451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3600" dirty="0"/>
              <a:t>Valor Cultural de la Semilla</a:t>
            </a:r>
            <a:r>
              <a:rPr lang="es-PR" sz="3600" i="1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5" r="13719"/>
          <a:stretch/>
        </p:blipFill>
        <p:spPr>
          <a:xfrm>
            <a:off x="4568183" y="2859092"/>
            <a:ext cx="4467331" cy="371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F4B3AC-2212-1146-BD79-C380F9A2EDEE}"/>
              </a:ext>
            </a:extLst>
          </p:cNvPr>
          <p:cNvSpPr txBox="1"/>
          <p:nvPr/>
        </p:nvSpPr>
        <p:spPr>
          <a:xfrm>
            <a:off x="743918" y="1984222"/>
            <a:ext cx="809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Ejemplo</a:t>
            </a:r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 la recomendación es utilizar 5 lb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cuerda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semilla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Pero la etiqueta indica que la misma tiene una pureza de 88% y una germinación de 75%. Se procede a </a:t>
            </a:r>
            <a:r>
              <a:rPr lang="es-PR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calcular el Valor Cultural (V.C). </a:t>
            </a:r>
          </a:p>
          <a:p>
            <a:r>
              <a:rPr lang="es-P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V.C= (% pureza * % germinación) / 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D772E-3900-C048-989F-90D5206447FF}"/>
              </a:ext>
            </a:extLst>
          </p:cNvPr>
          <p:cNvSpPr txBox="1"/>
          <p:nvPr/>
        </p:nvSpPr>
        <p:spPr>
          <a:xfrm>
            <a:off x="743918" y="3352133"/>
            <a:ext cx="4112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V.C= (88*75)/100 = 66% </a:t>
            </a:r>
          </a:p>
          <a:p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en 5 lb de semilla solo el 66% es semilla pura viva:  </a:t>
            </a:r>
          </a:p>
          <a:p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5lb * 0.66 = 3.3 lb de las 5 lb tiene posibilidad de germinar.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CD4DF-B362-C941-86B4-948F6A267461}"/>
              </a:ext>
            </a:extLst>
          </p:cNvPr>
          <p:cNvSpPr txBox="1"/>
          <p:nvPr/>
        </p:nvSpPr>
        <p:spPr>
          <a:xfrm>
            <a:off x="164860" y="5116240"/>
            <a:ext cx="451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calcular la cantidad de semilla a utilizar</a:t>
            </a:r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P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Densidad de Siembra (DS) </a:t>
            </a:r>
          </a:p>
          <a:p>
            <a:pPr algn="ctr"/>
            <a:r>
              <a:rPr lang="es-P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DS= (lb. recomendación / V.C)*100</a:t>
            </a:r>
          </a:p>
          <a:p>
            <a:pPr algn="ctr"/>
            <a:r>
              <a:rPr lang="es-P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DS= (5lb / 66) *100 = 7.57 lb/cuerda </a:t>
            </a:r>
          </a:p>
        </p:txBody>
      </p:sp>
    </p:spTree>
    <p:extLst>
      <p:ext uri="{BB962C8B-B14F-4D97-AF65-F5344CB8AC3E}">
        <p14:creationId xmlns:p14="http://schemas.microsoft.com/office/powerpoint/2010/main" val="700835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Lablab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purpureus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469872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conocido como frijol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lablab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cultivares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Rongai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Highworth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enredadera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baja no tolera encharcamiento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23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3 a 5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conservado, corte y acarreo. Se adapta a asociaciones con gramíneas de porte alto (sorgo) y crecimiento macollado. Preferido por caprinos.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No tolera pastoreo continuo. Buen banco de proteína.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hojas 26%  y tallos puede fluctuar de 7 a 20%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 en hojas y baja en los tallos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alto: alta,  nematodos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susceptible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17 lb/cuerda monocultivo y 7 lb en asociación </a:t>
            </a:r>
          </a:p>
        </p:txBody>
      </p:sp>
    </p:spTree>
    <p:extLst>
      <p:ext uri="{BB962C8B-B14F-4D97-AF65-F5344CB8AC3E}">
        <p14:creationId xmlns:p14="http://schemas.microsoft.com/office/powerpoint/2010/main" val="2547900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Clitoria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ternatea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L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282" y="964134"/>
            <a:ext cx="3348428" cy="251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837266"/>
            <a:ext cx="5211849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252" y="3475456"/>
            <a:ext cx="3639289" cy="272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21" y="3802840"/>
            <a:ext cx="3343325" cy="250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485477" y="6020257"/>
            <a:ext cx="11015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articulo.mercadolibre.com.co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2034" y="6091690"/>
            <a:ext cx="3489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600" i="1" dirty="0" err="1"/>
              <a:t>Clitoria</a:t>
            </a:r>
            <a:r>
              <a:rPr lang="es-PR" sz="1600" dirty="0"/>
              <a:t> asociada con hierba estrella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803" y="3475456"/>
            <a:ext cx="117371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earthlingnature.wordpress.com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653039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Clitoria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ternatea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L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525272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conocido como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clitoria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conchita azul. Excelente banco proteína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enredadera trepadora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 no tolera encharcamiento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2.5 ton MS/cuerda/año en monocultivo sin riego. Bajo riego y fertilización se han reportado 12 ton MS/cuerda/año.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pastoreo, heno, corte y acarreo. Se adapta a asociaciones con gramíneas.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a no menos de 6 pulgadas del suelo. Utilizado ampliamente en Australia.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planta entera 22 %, tiene tallos finos y digeribles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bajo: alta,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15 a 20 lb/cuerda monocultivo y 7 a 12 lb en asociación. Difícil germinación.</a:t>
            </a:r>
          </a:p>
        </p:txBody>
      </p:sp>
    </p:spTree>
    <p:extLst>
      <p:ext uri="{BB962C8B-B14F-4D97-AF65-F5344CB8AC3E}">
        <p14:creationId xmlns:p14="http://schemas.microsoft.com/office/powerpoint/2010/main" val="137882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Desmodium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sp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91" y="960994"/>
            <a:ext cx="4024407" cy="24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71" y="960994"/>
            <a:ext cx="3728711" cy="496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799694" y="5806212"/>
            <a:ext cx="2739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000" dirty="0"/>
              <a:t>Foto cortesia: Prof. Edwin Mas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7" y="3446583"/>
            <a:ext cx="3519045" cy="264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826477" y="5837345"/>
            <a:ext cx="35430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http://international_extension.ifas.ufl.edu/LaFlor/weeds-of-costa-rica/MALEZAS/Leguminosas/desmodium-ovalifolium.shtml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391" y="314274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https://culturaempresarialganadera.org/2017/05/15/pega-pega-o-amor-seco-una-leguminosa-rustica-para-valorar/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4273203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Desmodium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sp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525272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conocido como pega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pega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trébol tropical, varias especies, siendo la </a:t>
            </a:r>
            <a:r>
              <a:rPr lang="es-P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Desmodium</a:t>
            </a:r>
            <a:r>
              <a:rPr lang="es-P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intortum</a:t>
            </a:r>
            <a:r>
              <a:rPr lang="es-P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comúnmente usada como forraje 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estolonífera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perenne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47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3 ton MS/cuerda/año en monocultivo sin riego. Bajo riego y fertilización se han reportado 10 ton MS/cuerda/año.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pastoreo, heno, corte y acarreo. Se adapta a asociaciones con gramíneas.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a no menos de 6 pulgadas del suelo. Se recomiendan tiempo de ocupación menor a 3 días y 30 días de descanso.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15 a 20 % en hojas, buena fijadora de nitrógeno 76 kg N/ha/año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 no es excelente debido a la presencia de taninos 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baja,  pH bajo: alta, humedad: alta, salinidad: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2.0 lb/cuerda en asociación. Semilla difícil adquisición </a:t>
            </a:r>
          </a:p>
        </p:txBody>
      </p:sp>
    </p:spTree>
    <p:extLst>
      <p:ext uri="{BB962C8B-B14F-4D97-AF65-F5344CB8AC3E}">
        <p14:creationId xmlns:p14="http://schemas.microsoft.com/office/powerpoint/2010/main" val="3919712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Arachis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sp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23" y="1141896"/>
            <a:ext cx="4819432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735" y="1204702"/>
            <a:ext cx="3441908" cy="254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955" y="3824550"/>
            <a:ext cx="3569749" cy="267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25001" y="6347973"/>
            <a:ext cx="2206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Arachis</a:t>
            </a:r>
            <a:r>
              <a:rPr lang="en-US" sz="1400" i="1" dirty="0"/>
              <a:t> </a:t>
            </a:r>
            <a:r>
              <a:rPr lang="en-US" sz="1400" i="1" dirty="0" err="1"/>
              <a:t>glabrata</a:t>
            </a:r>
            <a:endParaRPr lang="en-US" sz="1400" i="1" dirty="0"/>
          </a:p>
        </p:txBody>
      </p:sp>
      <p:sp>
        <p:nvSpPr>
          <p:cNvPr id="12" name="Rectangle 11"/>
          <p:cNvSpPr/>
          <p:nvPr/>
        </p:nvSpPr>
        <p:spPr>
          <a:xfrm>
            <a:off x="3386285" y="3099876"/>
            <a:ext cx="1749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https://steemit.com/stem-espanol/@amestyj/asociacion-forrajera-arachis-pintoi-megathyrsus-maximus-composicion-botanica-en-la-zona-sur-del-lago-de-maracaibo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15" y="3683915"/>
            <a:ext cx="3954119" cy="26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065235" y="6011227"/>
            <a:ext cx="83227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phytoimages.siu.edu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391384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Arachis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sp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497572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conocido como maní forrajero,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</a:t>
            </a:r>
            <a:r>
              <a:rPr lang="es-PR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Arachis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pintoi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estolonífero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PR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Arachis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glabrata</a:t>
            </a:r>
            <a:r>
              <a:rPr lang="es-P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rizomatoso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mejor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45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5 ton MS/cuerda/año en monocultivo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pastoreo, heno,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henolaje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Se adapta a asociaciones con gramíneas.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a no menos de 4 pulgadas del suelo. Se recomiendan tiempo de ocupación menor a 3 días y 30 días de descanso.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15 a 20 % en hojas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baja,    pH bajo: media,    humedad: alta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se recomienda siembra vegetativa, semilla sexual es costosa y difícil de producir. Semilla sexual 10lb/cuerda. Vegetativa requiere 530 lb/cuerda</a:t>
            </a:r>
          </a:p>
        </p:txBody>
      </p:sp>
    </p:spTree>
    <p:extLst>
      <p:ext uri="{BB962C8B-B14F-4D97-AF65-F5344CB8AC3E}">
        <p14:creationId xmlns:p14="http://schemas.microsoft.com/office/powerpoint/2010/main" val="3161308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Crotalaria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juncea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L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</a:t>
            </a:r>
            <a:endParaRPr lang="es-ES_tradnl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9" y="1406289"/>
            <a:ext cx="5144581" cy="385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777" y="1212956"/>
            <a:ext cx="3184358" cy="246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483296" y="3383137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http://semillasaxtli.blogspot.com/2012/03/crotalaria.html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265" y="3959413"/>
            <a:ext cx="3739014" cy="250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355329" y="6162028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https://www.johnstonseed.com/product/sunn-hemp/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627" y="5125916"/>
            <a:ext cx="273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Isabela, PR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501497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bg2">
                <a:lumMod val="5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Clotalaria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juncea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 </a:t>
            </a:r>
            <a:r>
              <a:rPr lang="es-ES_tradnl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L</a:t>
            </a:r>
            <a:r>
              <a:rPr lang="es-ES_tradnl" sz="3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"/>
                <a:cs typeface="Baskerville"/>
              </a:rPr>
              <a:t>. </a:t>
            </a:r>
            <a:endParaRPr lang="en-US" sz="3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60" y="792464"/>
            <a:ext cx="8814279" cy="497572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bg2">
                <a:lumMod val="9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Leguminosa: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crotalaria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cultivares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AU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Durbin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Au Golden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herbácea, erecta,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mejor a suelos de fertilidad media/alta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30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5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pastoreo, heno,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henolaje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Debe cosecharse antes o al principio de florecida entre 1.5 a 3 pies de alto. Requiere resiembra por ser un cultivo anual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25 a 30% en hojas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sequía: alta,  pH bajo: media, humedad: baja,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se recomienda alta densidad de siembra entre 25 a 30 lb/cuerda para obtener tallos finos. En asociaciones se usa la mitad de la recomendación</a:t>
            </a:r>
          </a:p>
        </p:txBody>
      </p:sp>
    </p:spTree>
    <p:extLst>
      <p:ext uri="{BB962C8B-B14F-4D97-AF65-F5344CB8AC3E}">
        <p14:creationId xmlns:p14="http://schemas.microsoft.com/office/powerpoint/2010/main" val="3799420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>
            <a:off x="312127" y="545491"/>
            <a:ext cx="85197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as: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409873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decumbens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Basilisk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249" y="4178701"/>
            <a:ext cx="3083060" cy="205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7" y="1518834"/>
            <a:ext cx="5825519" cy="436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20865" y="5353472"/>
            <a:ext cx="5397025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https://www.feedipedia.org/node/489 Signal grass (</a:t>
            </a:r>
            <a:r>
              <a:rPr lang="en-US" sz="600" dirty="0" err="1">
                <a:solidFill>
                  <a:schemeClr val="bg1"/>
                </a:solidFill>
              </a:rPr>
              <a:t>Brachiaria</a:t>
            </a:r>
            <a:r>
              <a:rPr lang="en-US" sz="600" dirty="0">
                <a:solidFill>
                  <a:schemeClr val="bg1"/>
                </a:solidFill>
              </a:rPr>
              <a:t> </a:t>
            </a:r>
            <a:r>
              <a:rPr lang="en-US" sz="600" dirty="0" err="1">
                <a:solidFill>
                  <a:schemeClr val="bg1"/>
                </a:solidFill>
              </a:rPr>
              <a:t>decumbens</a:t>
            </a:r>
            <a:r>
              <a:rPr lang="en-US" sz="600" dirty="0">
                <a:solidFill>
                  <a:schemeClr val="bg1"/>
                </a:solidFill>
              </a:rPr>
              <a:t>) (Credits: Harry Rose</a:t>
            </a:r>
            <a:endParaRPr lang="es-ES_tradnl" sz="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082" y="867036"/>
            <a:ext cx="1604015" cy="320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6668150" y="3975886"/>
            <a:ext cx="1236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http://www.defaultlogic.com/learn?s=Brachiaria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066575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96" y="6229000"/>
            <a:ext cx="87172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Esta publicación a sido subvencionada con fondos USDA </a:t>
            </a:r>
            <a:r>
              <a:rPr lang="en-US" sz="1100" dirty="0"/>
              <a:t>Rural Development 2018</a:t>
            </a:r>
          </a:p>
          <a:p>
            <a:pPr algn="ctr"/>
            <a:r>
              <a:rPr lang="es-ES_tradnl" sz="1100" dirty="0"/>
              <a:t>USDA es un patrono con igualdad de oportunidades y servicios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699AA-FCB8-0D46-A22D-7BF4A42226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7" y="3566085"/>
            <a:ext cx="2300288" cy="1115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C64FA-955C-7745-B0C4-2D455A46814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790" y="3116791"/>
            <a:ext cx="1202794" cy="18094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F73B1-B373-8C42-AD08-F467F2D55473}"/>
              </a:ext>
            </a:extLst>
          </p:cNvPr>
          <p:cNvPicPr/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545" y="779162"/>
            <a:ext cx="4028909" cy="1675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BF2C1-694F-A54F-BE17-624900BFB90D}"/>
              </a:ext>
            </a:extLst>
          </p:cNvPr>
          <p:cNvSpPr txBox="1"/>
          <p:nvPr/>
        </p:nvSpPr>
        <p:spPr>
          <a:xfrm>
            <a:off x="500063" y="438756"/>
            <a:ext cx="477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Esta publicación es parte del programa: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B3D5B-3937-8E47-91DB-A2EE23D367C6}"/>
              </a:ext>
            </a:extLst>
          </p:cNvPr>
          <p:cNvSpPr txBox="1"/>
          <p:nvPr/>
        </p:nvSpPr>
        <p:spPr>
          <a:xfrm>
            <a:off x="342900" y="2924006"/>
            <a:ext cx="2057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/>
              <a:t>Auspicada por: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49B74B-B0E3-B64E-85C0-0C37C7CC7B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722"/>
          <a:stretch/>
        </p:blipFill>
        <p:spPr>
          <a:xfrm>
            <a:off x="3318883" y="5123425"/>
            <a:ext cx="2522870" cy="1091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D29A80-CC39-E943-AAC4-B0FEAD397D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8334" y="2768932"/>
            <a:ext cx="2177690" cy="19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0996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decumbens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Basilisk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149981"/>
            <a:ext cx="8814279" cy="482696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conocida comúnmente como hierba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decumbente, estolonífero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 se adapta a suelos con fertilidad baja /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materia seca (MS): 7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Pastorear o cortar a no menos de 6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media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8 %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buena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  sequía: alta,   salivazo : baja,   pH bajo: alta,    encharcamiento: baja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5.0 lb/cuerda de semillas de alto valor cultural.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7613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30996" y="46494"/>
            <a:ext cx="8973519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ruziziensis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Ruzi</a:t>
            </a:r>
            <a:endParaRPr lang="es-ES_tradn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" y="1943597"/>
            <a:ext cx="466344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77290" y="4574712"/>
            <a:ext cx="601918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244651-57DB-403D-9B4F-C63599A6F3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965" y="3449191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4849178" y="5836013"/>
            <a:ext cx="34580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60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391" y="869608"/>
            <a:ext cx="3522688" cy="262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000563" y="3129032"/>
            <a:ext cx="330671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https://betuco.be/coverfodder/Brachiaria%20ruziziensis.pdf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77290" y="6300078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7309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148"/>
            <a:ext cx="9144000" cy="646331"/>
          </a:xfrm>
          <a:prstGeom prst="rect">
            <a:avLst/>
          </a:prstGeom>
          <a:gradFill flip="none" rotWithShape="1">
            <a:gsLst>
              <a:gs pos="27000">
                <a:schemeClr val="accent3"/>
              </a:gs>
              <a:gs pos="0">
                <a:srgbClr val="FFFFFF"/>
              </a:gs>
            </a:gsLst>
            <a:lin ang="0" scaled="1"/>
            <a:tileRect/>
          </a:gra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ruziziensis</a:t>
            </a:r>
            <a:r>
              <a:rPr lang="es-P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P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P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Ruzi</a:t>
            </a:r>
            <a:endParaRPr lang="la-Lat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860" y="1135963"/>
            <a:ext cx="8814279" cy="510396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381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Gramínea, conocido como hierba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congo</a:t>
            </a:r>
            <a:endParaRPr lang="es-P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Hábito crecimiento: macolla, estolonífero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Fertilidad suelo: se adapta a suelos de fertilidad media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mínima/año: 39 pulgadas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 de materia seca (MS): 6.5 ton MS/cuerda/año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Usos: heno, pastoreo, ensilaje y corte y acarreo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utilización: pastar o cortar a no menos de 6 pulgadas del suelo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forraje: alta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Proteína: 10%	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Palatabilidad: excelente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Tolerancias: salivazo: susceptible,   sequía: moderada,    pH bajo: moderada                 	          encharcamiento: baja,  sombra: moderada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 siembra:  5.0 </a:t>
            </a:r>
            <a:r>
              <a:rPr lang="es-PR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s-P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/cuerda de semillas de alto valor cultural</a:t>
            </a:r>
          </a:p>
        </p:txBody>
      </p:sp>
    </p:spTree>
    <p:extLst>
      <p:ext uri="{BB962C8B-B14F-4D97-AF65-F5344CB8AC3E}">
        <p14:creationId xmlns:p14="http://schemas.microsoft.com/office/powerpoint/2010/main" val="190074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9" y="1816573"/>
            <a:ext cx="4405998" cy="330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12465" y="4689573"/>
            <a:ext cx="601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</a:rPr>
              <a:t>https://abisolo.com.br/2017/02/01/respostas-da-urochloa-ruziziensis-a-fontes-e-doses-de-ureia/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29" y="3468823"/>
            <a:ext cx="341376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12465" y="4514281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https://landforwildlifetopend.files.wordpress.com/2015/03/humidicola-01.jpg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15449" y="5733021"/>
            <a:ext cx="140134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https://www.feedipedia.org/node/585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1897" y="2367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glow rad="1016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Urochloa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r>
              <a:rPr lang="es-ES_tradnl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s-ES_tradn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cv. </a:t>
            </a:r>
            <a:r>
              <a:rPr lang="es-ES_tradnl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askerville"/>
                <a:cs typeface="Baskerville"/>
              </a:rPr>
              <a:t>Humidicola</a:t>
            </a:r>
            <a:endParaRPr lang="es-ES_tradn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03265-04E8-450B-9E7C-93853FEFD308}"/>
              </a:ext>
            </a:extLst>
          </p:cNvPr>
          <p:cNvSpPr/>
          <p:nvPr/>
        </p:nvSpPr>
        <p:spPr>
          <a:xfrm>
            <a:off x="5810903" y="6151532"/>
            <a:ext cx="19554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PR" sz="750" dirty="0">
                <a:solidFill>
                  <a:prstClr val="white"/>
                </a:solidFill>
                <a:latin typeface="Trebuchet MS" panose="020B0603020202020204"/>
              </a:rPr>
              <a:t>http://nutripasto.com.br/loja/?product=sementes-de-brachiaria-ruziziensis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449" y="877555"/>
            <a:ext cx="329184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4B05CB-A870-5545-8204-65A38A6C9AF5}"/>
              </a:ext>
            </a:extLst>
          </p:cNvPr>
          <p:cNvSpPr txBox="1"/>
          <p:nvPr/>
        </p:nvSpPr>
        <p:spPr>
          <a:xfrm>
            <a:off x="145229" y="6346694"/>
            <a:ext cx="1581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Para más información</a:t>
            </a:r>
            <a:r>
              <a:rPr lang="en-US" sz="1200" dirty="0"/>
              <a:t>:</a:t>
            </a:r>
          </a:p>
          <a:p>
            <a:r>
              <a:rPr lang="en-US" sz="1200" dirty="0"/>
              <a:t>www.uprm.edu/sea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564728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18405</TotalTime>
  <Words>3156</Words>
  <Application>Microsoft Office PowerPoint</Application>
  <PresentationFormat>On-screen Show (4:3)</PresentationFormat>
  <Paragraphs>527</Paragraphs>
  <Slides>50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Guía de Campo  Para la Selección de Forrajes Tropicales:  Gramíneas y Leguminosas  Dr. Alfredo Aponte1, Prof. Aixa Rivera1 y Prof. Edwin Mas2 1Especialistas Adscritos al Servicio de Extension Agricola, UPRM 2Especialista del Servicio de Conservación de Recursos Naturales (NRCS-USDA)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estudiante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Rodriguez Diaz</dc:creator>
  <cp:lastModifiedBy>Alfredo Aponte</cp:lastModifiedBy>
  <cp:revision>328</cp:revision>
  <cp:lastPrinted>2015-11-17T13:48:46Z</cp:lastPrinted>
  <dcterms:created xsi:type="dcterms:W3CDTF">2015-03-06T19:21:57Z</dcterms:created>
  <dcterms:modified xsi:type="dcterms:W3CDTF">2025-06-19T17:38:47Z</dcterms:modified>
</cp:coreProperties>
</file>